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8"/>
  </p:notesMasterIdLst>
  <p:sldIdLst>
    <p:sldId id="256" r:id="rId2"/>
    <p:sldId id="265" r:id="rId3"/>
    <p:sldId id="258" r:id="rId4"/>
    <p:sldId id="257" r:id="rId5"/>
    <p:sldId id="266" r:id="rId6"/>
    <p:sldId id="259" r:id="rId7"/>
  </p:sldIdLst>
  <p:sldSz cx="9144000" cy="5143500" type="screen16x9"/>
  <p:notesSz cx="6858000" cy="9144000"/>
  <p:embeddedFontLst>
    <p:embeddedFont>
      <p:font typeface="Cinzel" panose="020B0604020202020204" charset="-18"/>
      <p:regular r:id="rId9"/>
      <p:bold r:id="rId10"/>
    </p:embeddedFont>
    <p:embeddedFont>
      <p:font typeface="Quattrocento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C5EE5F-3D57-4D8D-B448-BCC2FE7FF1B5}">
  <a:tblStyle styleId="{DFC5EE5F-3D57-4D8D-B448-BCC2FE7FF1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282" y="13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2D1AC-D7F5-4B8F-B285-1377EB99FB00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815D44F-7564-4FCC-9233-0E90292FEEA5}">
      <dgm:prSet phldrT="[Szöveg]"/>
      <dgm:spPr/>
      <dgm:t>
        <a:bodyPr/>
        <a:lstStyle/>
        <a:p>
          <a:r>
            <a:rPr lang="hu-HU" dirty="0">
              <a:latin typeface="Cinzel" panose="020B0604020202020204" charset="-18"/>
            </a:rPr>
            <a:t>Ket. </a:t>
          </a:r>
          <a:r>
            <a:rPr lang="hu-HU" dirty="0">
              <a:latin typeface="Cinzel" panose="020B0604020202020204" charset="-18"/>
              <a:sym typeface="Wingdings" panose="05000000000000000000" pitchFamily="2" charset="2"/>
            </a:rPr>
            <a:t> Ákr.</a:t>
          </a:r>
          <a:endParaRPr lang="hu-HU" dirty="0">
            <a:latin typeface="Cinzel" panose="020B0604020202020204" charset="-18"/>
          </a:endParaRPr>
        </a:p>
      </dgm:t>
    </dgm:pt>
    <dgm:pt modelId="{0921CA08-9575-4547-8358-FDA2BEAF9476}" type="parTrans" cxnId="{E8526621-180E-4360-ADCC-B015135AB3B9}">
      <dgm:prSet/>
      <dgm:spPr/>
      <dgm:t>
        <a:bodyPr/>
        <a:lstStyle/>
        <a:p>
          <a:endParaRPr lang="hu-HU"/>
        </a:p>
      </dgm:t>
    </dgm:pt>
    <dgm:pt modelId="{C8EB5723-2FD7-496C-B392-1F2C298CC21E}" type="sibTrans" cxnId="{E8526621-180E-4360-ADCC-B015135AB3B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Kézfogás körvonalas"/>
        </a:ext>
      </dgm:extLst>
    </dgm:pt>
    <dgm:pt modelId="{8E044AEA-2951-43FD-BBF5-28E26DB31072}">
      <dgm:prSet phldrT="[Szöveg]"/>
      <dgm:spPr/>
      <dgm:t>
        <a:bodyPr/>
        <a:lstStyle/>
        <a:p>
          <a:r>
            <a:rPr lang="hu-HU" dirty="0">
              <a:latin typeface="Cinzel" panose="020B0604020202020204" charset="-18"/>
            </a:rPr>
            <a:t>&gt; 10 % </a:t>
          </a:r>
        </a:p>
      </dgm:t>
    </dgm:pt>
    <dgm:pt modelId="{2F5D45B8-6584-4DE1-AF22-A1E5DD9B0839}" type="parTrans" cxnId="{FB65C32B-F9E9-4431-803B-EDA9C7C9EB51}">
      <dgm:prSet/>
      <dgm:spPr/>
      <dgm:t>
        <a:bodyPr/>
        <a:lstStyle/>
        <a:p>
          <a:endParaRPr lang="hu-HU"/>
        </a:p>
      </dgm:t>
    </dgm:pt>
    <dgm:pt modelId="{9C0DF87B-0938-46DD-A760-FFC0F3B49FC3}" type="sibTrans" cxnId="{FB65C32B-F9E9-4431-803B-EDA9C7C9EB51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Kézfogás körvonalas"/>
        </a:ext>
      </dgm:extLst>
    </dgm:pt>
    <dgm:pt modelId="{747759A3-615D-4E75-B179-58F5F52817DB}" type="pres">
      <dgm:prSet presAssocID="{3B82D1AC-D7F5-4B8F-B285-1377EB99FB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CF3A7AE8-27D5-49BD-8B6B-3250ED85BA76}" type="pres">
      <dgm:prSet presAssocID="{3B82D1AC-D7F5-4B8F-B285-1377EB99FB00}" presName="dot1" presStyleLbl="alignNode1" presStyleIdx="0" presStyleCnt="10"/>
      <dgm:spPr/>
    </dgm:pt>
    <dgm:pt modelId="{141A8B0B-96BC-471F-B8BB-7BE67E5A9EB3}" type="pres">
      <dgm:prSet presAssocID="{3B82D1AC-D7F5-4B8F-B285-1377EB99FB00}" presName="dot2" presStyleLbl="alignNode1" presStyleIdx="1" presStyleCnt="10"/>
      <dgm:spPr/>
    </dgm:pt>
    <dgm:pt modelId="{F1966822-1983-4727-9583-40A31DFBEB4D}" type="pres">
      <dgm:prSet presAssocID="{3B82D1AC-D7F5-4B8F-B285-1377EB99FB00}" presName="dot3" presStyleLbl="alignNode1" presStyleIdx="2" presStyleCnt="10"/>
      <dgm:spPr/>
    </dgm:pt>
    <dgm:pt modelId="{2D7DD0D5-AF66-43B5-82C9-9D7F2E60702E}" type="pres">
      <dgm:prSet presAssocID="{3B82D1AC-D7F5-4B8F-B285-1377EB99FB00}" presName="dotArrow1" presStyleLbl="alignNode1" presStyleIdx="3" presStyleCnt="10"/>
      <dgm:spPr/>
    </dgm:pt>
    <dgm:pt modelId="{2CA56985-F3D3-4DA9-9EFE-BC83EA0589CE}" type="pres">
      <dgm:prSet presAssocID="{3B82D1AC-D7F5-4B8F-B285-1377EB99FB00}" presName="dotArrow2" presStyleLbl="alignNode1" presStyleIdx="4" presStyleCnt="10"/>
      <dgm:spPr/>
    </dgm:pt>
    <dgm:pt modelId="{E52C1674-8B0D-4750-A341-0FD5BB6976A9}" type="pres">
      <dgm:prSet presAssocID="{3B82D1AC-D7F5-4B8F-B285-1377EB99FB00}" presName="dotArrow3" presStyleLbl="alignNode1" presStyleIdx="5" presStyleCnt="10"/>
      <dgm:spPr/>
    </dgm:pt>
    <dgm:pt modelId="{9E5C50CE-88A9-4889-8E05-9CA4BA570F50}" type="pres">
      <dgm:prSet presAssocID="{3B82D1AC-D7F5-4B8F-B285-1377EB99FB00}" presName="dotArrow4" presStyleLbl="alignNode1" presStyleIdx="6" presStyleCnt="10"/>
      <dgm:spPr/>
    </dgm:pt>
    <dgm:pt modelId="{EE496C43-9470-4D70-8275-65684758FADC}" type="pres">
      <dgm:prSet presAssocID="{3B82D1AC-D7F5-4B8F-B285-1377EB99FB00}" presName="dotArrow5" presStyleLbl="alignNode1" presStyleIdx="7" presStyleCnt="10"/>
      <dgm:spPr/>
    </dgm:pt>
    <dgm:pt modelId="{6FD08C29-D434-4E73-B9D4-FBC1FB6EB0A7}" type="pres">
      <dgm:prSet presAssocID="{3B82D1AC-D7F5-4B8F-B285-1377EB99FB00}" presName="dotArrow6" presStyleLbl="alignNode1" presStyleIdx="8" presStyleCnt="10"/>
      <dgm:spPr/>
    </dgm:pt>
    <dgm:pt modelId="{A43A705E-3940-4A77-85C3-433BF2744D75}" type="pres">
      <dgm:prSet presAssocID="{3B82D1AC-D7F5-4B8F-B285-1377EB99FB00}" presName="dotArrow7" presStyleLbl="alignNode1" presStyleIdx="9" presStyleCnt="10"/>
      <dgm:spPr/>
    </dgm:pt>
    <dgm:pt modelId="{784A6733-2981-422B-B3F2-5609EE4C72B5}" type="pres">
      <dgm:prSet presAssocID="{4815D44F-7564-4FCC-9233-0E90292FEEA5}" presName="parTx1" presStyleLbl="node1" presStyleIdx="0" presStyleCnt="2"/>
      <dgm:spPr/>
      <dgm:t>
        <a:bodyPr/>
        <a:lstStyle/>
        <a:p>
          <a:endParaRPr lang="hu-HU"/>
        </a:p>
      </dgm:t>
    </dgm:pt>
    <dgm:pt modelId="{66813174-17AE-4886-B15F-B0ED537A7AA7}" type="pres">
      <dgm:prSet presAssocID="{C8EB5723-2FD7-496C-B392-1F2C298CC21E}" presName="picture1" presStyleCnt="0"/>
      <dgm:spPr/>
    </dgm:pt>
    <dgm:pt modelId="{F5F3C42E-4D2B-4F39-8BAA-61C3D2F5D837}" type="pres">
      <dgm:prSet presAssocID="{C8EB5723-2FD7-496C-B392-1F2C298CC21E}" presName="imageRepeatNode" presStyleLbl="fgImgPlace1" presStyleIdx="0" presStyleCnt="2"/>
      <dgm:spPr/>
      <dgm:t>
        <a:bodyPr/>
        <a:lstStyle/>
        <a:p>
          <a:endParaRPr lang="hu-HU"/>
        </a:p>
      </dgm:t>
    </dgm:pt>
    <dgm:pt modelId="{4827A5C1-C835-42DA-96F4-BC4AC9B74440}" type="pres">
      <dgm:prSet presAssocID="{8E044AEA-2951-43FD-BBF5-28E26DB31072}" presName="parTx2" presStyleLbl="node1" presStyleIdx="1" presStyleCnt="2"/>
      <dgm:spPr/>
      <dgm:t>
        <a:bodyPr/>
        <a:lstStyle/>
        <a:p>
          <a:endParaRPr lang="hu-HU"/>
        </a:p>
      </dgm:t>
    </dgm:pt>
    <dgm:pt modelId="{3C9FEAA1-1B45-4049-ADEB-28E6B9784267}" type="pres">
      <dgm:prSet presAssocID="{9C0DF87B-0938-46DD-A760-FFC0F3B49FC3}" presName="picture2" presStyleCnt="0"/>
      <dgm:spPr/>
    </dgm:pt>
    <dgm:pt modelId="{208A2425-E5DC-4A11-B412-426F1532AD5B}" type="pres">
      <dgm:prSet presAssocID="{9C0DF87B-0938-46DD-A760-FFC0F3B49FC3}" presName="imageRepeatNode" presStyleLbl="fgImgPlace1" presStyleIdx="1" presStyleCnt="2"/>
      <dgm:spPr/>
      <dgm:t>
        <a:bodyPr/>
        <a:lstStyle/>
        <a:p>
          <a:endParaRPr lang="hu-HU"/>
        </a:p>
      </dgm:t>
    </dgm:pt>
  </dgm:ptLst>
  <dgm:cxnLst>
    <dgm:cxn modelId="{9BE066D0-9460-47E1-81DE-C6EA9536FC4A}" type="presOf" srcId="{3B82D1AC-D7F5-4B8F-B285-1377EB99FB00}" destId="{747759A3-615D-4E75-B179-58F5F52817DB}" srcOrd="0" destOrd="0" presId="urn:microsoft.com/office/officeart/2008/layout/AscendingPictureAccentProcess"/>
    <dgm:cxn modelId="{6EB344BE-46B8-4C38-A731-75231559DAB8}" type="presOf" srcId="{9C0DF87B-0938-46DD-A760-FFC0F3B49FC3}" destId="{208A2425-E5DC-4A11-B412-426F1532AD5B}" srcOrd="0" destOrd="0" presId="urn:microsoft.com/office/officeart/2008/layout/AscendingPictureAccentProcess"/>
    <dgm:cxn modelId="{E8526621-180E-4360-ADCC-B015135AB3B9}" srcId="{3B82D1AC-D7F5-4B8F-B285-1377EB99FB00}" destId="{4815D44F-7564-4FCC-9233-0E90292FEEA5}" srcOrd="0" destOrd="0" parTransId="{0921CA08-9575-4547-8358-FDA2BEAF9476}" sibTransId="{C8EB5723-2FD7-496C-B392-1F2C298CC21E}"/>
    <dgm:cxn modelId="{50F7026C-BE81-4D9E-B32B-9CE20F9C2210}" type="presOf" srcId="{C8EB5723-2FD7-496C-B392-1F2C298CC21E}" destId="{F5F3C42E-4D2B-4F39-8BAA-61C3D2F5D837}" srcOrd="0" destOrd="0" presId="urn:microsoft.com/office/officeart/2008/layout/AscendingPictureAccentProcess"/>
    <dgm:cxn modelId="{7A6ED682-690C-4A29-B68A-20650053DD06}" type="presOf" srcId="{8E044AEA-2951-43FD-BBF5-28E26DB31072}" destId="{4827A5C1-C835-42DA-96F4-BC4AC9B74440}" srcOrd="0" destOrd="0" presId="urn:microsoft.com/office/officeart/2008/layout/AscendingPictureAccentProcess"/>
    <dgm:cxn modelId="{FB65C32B-F9E9-4431-803B-EDA9C7C9EB51}" srcId="{3B82D1AC-D7F5-4B8F-B285-1377EB99FB00}" destId="{8E044AEA-2951-43FD-BBF5-28E26DB31072}" srcOrd="1" destOrd="0" parTransId="{2F5D45B8-6584-4DE1-AF22-A1E5DD9B0839}" sibTransId="{9C0DF87B-0938-46DD-A760-FFC0F3B49FC3}"/>
    <dgm:cxn modelId="{E0BE6295-A296-41A7-A15C-45EF1B9B121A}" type="presOf" srcId="{4815D44F-7564-4FCC-9233-0E90292FEEA5}" destId="{784A6733-2981-422B-B3F2-5609EE4C72B5}" srcOrd="0" destOrd="0" presId="urn:microsoft.com/office/officeart/2008/layout/AscendingPictureAccentProcess"/>
    <dgm:cxn modelId="{72E898A3-86B8-40F8-87A4-85FE83FAF87A}" type="presParOf" srcId="{747759A3-615D-4E75-B179-58F5F52817DB}" destId="{CF3A7AE8-27D5-49BD-8B6B-3250ED85BA76}" srcOrd="0" destOrd="0" presId="urn:microsoft.com/office/officeart/2008/layout/AscendingPictureAccentProcess"/>
    <dgm:cxn modelId="{F794B561-519F-45D1-B378-EBC55136D0A6}" type="presParOf" srcId="{747759A3-615D-4E75-B179-58F5F52817DB}" destId="{141A8B0B-96BC-471F-B8BB-7BE67E5A9EB3}" srcOrd="1" destOrd="0" presId="urn:microsoft.com/office/officeart/2008/layout/AscendingPictureAccentProcess"/>
    <dgm:cxn modelId="{67679685-AA29-4EC3-843A-F98CE57A78BF}" type="presParOf" srcId="{747759A3-615D-4E75-B179-58F5F52817DB}" destId="{F1966822-1983-4727-9583-40A31DFBEB4D}" srcOrd="2" destOrd="0" presId="urn:microsoft.com/office/officeart/2008/layout/AscendingPictureAccentProcess"/>
    <dgm:cxn modelId="{AA748CF1-217B-4508-A09E-87CBB23D82CD}" type="presParOf" srcId="{747759A3-615D-4E75-B179-58F5F52817DB}" destId="{2D7DD0D5-AF66-43B5-82C9-9D7F2E60702E}" srcOrd="3" destOrd="0" presId="urn:microsoft.com/office/officeart/2008/layout/AscendingPictureAccentProcess"/>
    <dgm:cxn modelId="{1D14B85B-4475-43DE-9930-E6869DF11995}" type="presParOf" srcId="{747759A3-615D-4E75-B179-58F5F52817DB}" destId="{2CA56985-F3D3-4DA9-9EFE-BC83EA0589CE}" srcOrd="4" destOrd="0" presId="urn:microsoft.com/office/officeart/2008/layout/AscendingPictureAccentProcess"/>
    <dgm:cxn modelId="{884CF332-DACA-4FA3-A21D-AA5606299719}" type="presParOf" srcId="{747759A3-615D-4E75-B179-58F5F52817DB}" destId="{E52C1674-8B0D-4750-A341-0FD5BB6976A9}" srcOrd="5" destOrd="0" presId="urn:microsoft.com/office/officeart/2008/layout/AscendingPictureAccentProcess"/>
    <dgm:cxn modelId="{8817E2B7-CCE7-450B-8759-E9A5BEECC163}" type="presParOf" srcId="{747759A3-615D-4E75-B179-58F5F52817DB}" destId="{9E5C50CE-88A9-4889-8E05-9CA4BA570F50}" srcOrd="6" destOrd="0" presId="urn:microsoft.com/office/officeart/2008/layout/AscendingPictureAccentProcess"/>
    <dgm:cxn modelId="{45565158-8FC7-4A7F-9BDC-A67439896AEE}" type="presParOf" srcId="{747759A3-615D-4E75-B179-58F5F52817DB}" destId="{EE496C43-9470-4D70-8275-65684758FADC}" srcOrd="7" destOrd="0" presId="urn:microsoft.com/office/officeart/2008/layout/AscendingPictureAccentProcess"/>
    <dgm:cxn modelId="{BC4EC041-7B60-4065-BB7E-1043ABD3868D}" type="presParOf" srcId="{747759A3-615D-4E75-B179-58F5F52817DB}" destId="{6FD08C29-D434-4E73-B9D4-FBC1FB6EB0A7}" srcOrd="8" destOrd="0" presId="urn:microsoft.com/office/officeart/2008/layout/AscendingPictureAccentProcess"/>
    <dgm:cxn modelId="{A763FB70-5C33-4FAC-A6F0-5819DDBAFFC6}" type="presParOf" srcId="{747759A3-615D-4E75-B179-58F5F52817DB}" destId="{A43A705E-3940-4A77-85C3-433BF2744D75}" srcOrd="9" destOrd="0" presId="urn:microsoft.com/office/officeart/2008/layout/AscendingPictureAccentProcess"/>
    <dgm:cxn modelId="{CF0E650A-DBCB-49AA-82E8-8B7989AD833C}" type="presParOf" srcId="{747759A3-615D-4E75-B179-58F5F52817DB}" destId="{784A6733-2981-422B-B3F2-5609EE4C72B5}" srcOrd="10" destOrd="0" presId="urn:microsoft.com/office/officeart/2008/layout/AscendingPictureAccentProcess"/>
    <dgm:cxn modelId="{D9619AF9-6421-43E3-A2CE-114455999A3A}" type="presParOf" srcId="{747759A3-615D-4E75-B179-58F5F52817DB}" destId="{66813174-17AE-4886-B15F-B0ED537A7AA7}" srcOrd="11" destOrd="0" presId="urn:microsoft.com/office/officeart/2008/layout/AscendingPictureAccentProcess"/>
    <dgm:cxn modelId="{61E6B13F-04CE-472D-864B-81FC74C3EC49}" type="presParOf" srcId="{66813174-17AE-4886-B15F-B0ED537A7AA7}" destId="{F5F3C42E-4D2B-4F39-8BAA-61C3D2F5D837}" srcOrd="0" destOrd="0" presId="urn:microsoft.com/office/officeart/2008/layout/AscendingPictureAccentProcess"/>
    <dgm:cxn modelId="{FE300129-F045-46EE-9A05-ADB9B6B45DAC}" type="presParOf" srcId="{747759A3-615D-4E75-B179-58F5F52817DB}" destId="{4827A5C1-C835-42DA-96F4-BC4AC9B74440}" srcOrd="12" destOrd="0" presId="urn:microsoft.com/office/officeart/2008/layout/AscendingPictureAccentProcess"/>
    <dgm:cxn modelId="{A72D3112-F727-4C95-B647-A3A5A74AAE0E}" type="presParOf" srcId="{747759A3-615D-4E75-B179-58F5F52817DB}" destId="{3C9FEAA1-1B45-4049-ADEB-28E6B9784267}" srcOrd="13" destOrd="0" presId="urn:microsoft.com/office/officeart/2008/layout/AscendingPictureAccentProcess"/>
    <dgm:cxn modelId="{F7B7D82E-DCF8-4239-91AD-C7F90CF81663}" type="presParOf" srcId="{3C9FEAA1-1B45-4049-ADEB-28E6B9784267}" destId="{208A2425-E5DC-4A11-B412-426F1532AD5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93517-50CE-42C0-9EC7-6E70BA0200F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61D0470-6FEC-42B1-B0D6-33D968B395DD}">
      <dgm:prSet phldrT="[Szöveg]"/>
      <dgm:spPr/>
      <dgm:t>
        <a:bodyPr/>
        <a:lstStyle/>
        <a:p>
          <a:r>
            <a:rPr lang="hu-HU" b="1" dirty="0">
              <a:latin typeface="Cinzel" panose="020B0604020202020204" charset="-18"/>
            </a:rPr>
            <a:t>megkötése</a:t>
          </a:r>
        </a:p>
      </dgm:t>
    </dgm:pt>
    <dgm:pt modelId="{565908F6-0684-4FD6-9034-5DC563673D80}" type="parTrans" cxnId="{173DC3CD-FDB9-4C9E-804A-79C1FDD32788}">
      <dgm:prSet/>
      <dgm:spPr/>
      <dgm:t>
        <a:bodyPr/>
        <a:lstStyle/>
        <a:p>
          <a:endParaRPr lang="hu-HU"/>
        </a:p>
      </dgm:t>
    </dgm:pt>
    <dgm:pt modelId="{55EC4243-67C5-4864-8EE8-06741EBAC017}" type="sibTrans" cxnId="{173DC3CD-FDB9-4C9E-804A-79C1FDD32788}">
      <dgm:prSet/>
      <dgm:spPr/>
      <dgm:t>
        <a:bodyPr/>
        <a:lstStyle/>
        <a:p>
          <a:endParaRPr lang="hu-HU"/>
        </a:p>
      </dgm:t>
    </dgm:pt>
    <dgm:pt modelId="{D9AC0099-19E7-4EA5-9101-3F7B48DBEE16}">
      <dgm:prSet phldrT="[Szöveg]"/>
      <dgm:spPr>
        <a:blipFill rotWithShape="0">
          <a:blip xmlns:r="http://schemas.openxmlformats.org/officeDocument/2006/relationships" r:embed="rId1">
            <a:alphaModFix amt="28000"/>
          </a:blip>
          <a:stretch>
            <a:fillRect/>
          </a:stretch>
        </a:blipFill>
      </dgm:spPr>
      <dgm:t>
        <a:bodyPr/>
        <a:lstStyle/>
        <a:p>
          <a:r>
            <a:rPr lang="hu-HU" dirty="0">
              <a:latin typeface="Cinzel" panose="020B0604020202020204" charset="-18"/>
            </a:rPr>
            <a:t>Inkább magánjogi jellegű</a:t>
          </a:r>
        </a:p>
      </dgm:t>
    </dgm:pt>
    <dgm:pt modelId="{F201096E-6067-4872-9191-546A18ED2685}" type="parTrans" cxnId="{A2E0D8CE-1E5F-42AA-B5AE-25FA1DE55A63}">
      <dgm:prSet/>
      <dgm:spPr/>
      <dgm:t>
        <a:bodyPr/>
        <a:lstStyle/>
        <a:p>
          <a:endParaRPr lang="hu-HU"/>
        </a:p>
      </dgm:t>
    </dgm:pt>
    <dgm:pt modelId="{9ACEC48C-AF16-4A4D-85A2-E4D883967AC1}" type="sibTrans" cxnId="{A2E0D8CE-1E5F-42AA-B5AE-25FA1DE55A63}">
      <dgm:prSet/>
      <dgm:spPr/>
      <dgm:t>
        <a:bodyPr/>
        <a:lstStyle/>
        <a:p>
          <a:endParaRPr lang="hu-HU"/>
        </a:p>
      </dgm:t>
    </dgm:pt>
    <dgm:pt modelId="{C7D0C8E3-3F3C-479A-A656-1F2E761B7205}">
      <dgm:prSet phldrT="[Szöveg]"/>
      <dgm:spPr/>
      <dgm:t>
        <a:bodyPr/>
        <a:lstStyle/>
        <a:p>
          <a:r>
            <a:rPr lang="hu-HU" b="1" dirty="0">
              <a:latin typeface="Cinzel" panose="020B0604020202020204" charset="-18"/>
            </a:rPr>
            <a:t>módosítása</a:t>
          </a:r>
        </a:p>
      </dgm:t>
    </dgm:pt>
    <dgm:pt modelId="{ED96F887-7CF4-48C8-8B96-CD19C0BF3401}" type="parTrans" cxnId="{CDBC4E04-6B05-4609-9814-3DA93BBDF810}">
      <dgm:prSet/>
      <dgm:spPr/>
      <dgm:t>
        <a:bodyPr/>
        <a:lstStyle/>
        <a:p>
          <a:endParaRPr lang="hu-HU"/>
        </a:p>
      </dgm:t>
    </dgm:pt>
    <dgm:pt modelId="{07F1581D-FD49-4346-83D9-E194E038E5F5}" type="sibTrans" cxnId="{CDBC4E04-6B05-4609-9814-3DA93BBDF810}">
      <dgm:prSet/>
      <dgm:spPr/>
      <dgm:t>
        <a:bodyPr/>
        <a:lstStyle/>
        <a:p>
          <a:endParaRPr lang="hu-HU"/>
        </a:p>
      </dgm:t>
    </dgm:pt>
    <dgm:pt modelId="{2C81A341-0030-4368-89E1-835B3A72D171}">
      <dgm:prSet phldrT="[Szöveg]"/>
      <dgm:spPr>
        <a:blipFill dpi="0" rotWithShape="0">
          <a:blip xmlns:r="http://schemas.openxmlformats.org/officeDocument/2006/relationships" r:embed="rId1">
            <a:alphaModFix amt="49000"/>
          </a:blip>
          <a:srcRect/>
          <a:stretch>
            <a:fillRect/>
          </a:stretch>
        </a:blipFill>
      </dgm:spPr>
      <dgm:t>
        <a:bodyPr/>
        <a:lstStyle/>
        <a:p>
          <a:r>
            <a:rPr lang="hu-HU" dirty="0">
              <a:latin typeface="Cinzel" panose="020B0604020202020204" charset="-18"/>
            </a:rPr>
            <a:t>Inkább magánjogi jellegű</a:t>
          </a:r>
        </a:p>
      </dgm:t>
    </dgm:pt>
    <dgm:pt modelId="{BEB9821C-1E26-4FC9-9DBE-2771816518E3}" type="parTrans" cxnId="{BE548C73-66A9-4A8F-B639-89D86B4FDA6B}">
      <dgm:prSet/>
      <dgm:spPr/>
      <dgm:t>
        <a:bodyPr/>
        <a:lstStyle/>
        <a:p>
          <a:endParaRPr lang="hu-HU"/>
        </a:p>
      </dgm:t>
    </dgm:pt>
    <dgm:pt modelId="{17667817-D647-4486-8439-1F9D8E617293}" type="sibTrans" cxnId="{BE548C73-66A9-4A8F-B639-89D86B4FDA6B}">
      <dgm:prSet/>
      <dgm:spPr/>
      <dgm:t>
        <a:bodyPr/>
        <a:lstStyle/>
        <a:p>
          <a:endParaRPr lang="hu-HU"/>
        </a:p>
      </dgm:t>
    </dgm:pt>
    <dgm:pt modelId="{25F728E7-2F88-406C-BE4B-50AA67106BC8}">
      <dgm:prSet phldrT="[Szöveg]"/>
      <dgm:spPr/>
      <dgm:t>
        <a:bodyPr/>
        <a:lstStyle/>
        <a:p>
          <a:r>
            <a:rPr lang="hu-HU" b="1" dirty="0">
              <a:latin typeface="Cinzel" panose="020B0604020202020204" charset="-18"/>
            </a:rPr>
            <a:t>szerződésszegés</a:t>
          </a:r>
        </a:p>
      </dgm:t>
    </dgm:pt>
    <dgm:pt modelId="{AB6CA2D7-A3C6-440A-B36F-CD23CDD732A4}" type="parTrans" cxnId="{412E634C-29D5-41BC-AF14-A011334939D8}">
      <dgm:prSet/>
      <dgm:spPr/>
      <dgm:t>
        <a:bodyPr/>
        <a:lstStyle/>
        <a:p>
          <a:endParaRPr lang="hu-HU"/>
        </a:p>
      </dgm:t>
    </dgm:pt>
    <dgm:pt modelId="{A729B440-135D-45D7-821D-209F583936EE}" type="sibTrans" cxnId="{412E634C-29D5-41BC-AF14-A011334939D8}">
      <dgm:prSet/>
      <dgm:spPr/>
      <dgm:t>
        <a:bodyPr/>
        <a:lstStyle/>
        <a:p>
          <a:endParaRPr lang="hu-HU"/>
        </a:p>
      </dgm:t>
    </dgm:pt>
    <dgm:pt modelId="{1BC0D55B-1E6C-4D3F-95A0-837685BF7469}">
      <dgm:prSet phldrT="[Szöveg]"/>
      <dgm:spPr>
        <a:blipFill dpi="0" rotWithShape="0">
          <a:blip xmlns:r="http://schemas.openxmlformats.org/officeDocument/2006/relationships" r:embed="rId1">
            <a:alphaModFix amt="28000"/>
          </a:blip>
          <a:srcRect/>
          <a:stretch>
            <a:fillRect/>
          </a:stretch>
        </a:blipFill>
      </dgm:spPr>
      <dgm:t>
        <a:bodyPr/>
        <a:lstStyle/>
        <a:p>
          <a:r>
            <a:rPr lang="hu-HU" dirty="0">
              <a:latin typeface="Cinzel" panose="020B0604020202020204" charset="-18"/>
            </a:rPr>
            <a:t>Erősen közjogi színezetű</a:t>
          </a:r>
        </a:p>
      </dgm:t>
    </dgm:pt>
    <dgm:pt modelId="{86300CCA-7023-4C9C-BB9E-2AB70DB2EB43}" type="parTrans" cxnId="{AA499821-377D-40A9-AD46-375F6D807392}">
      <dgm:prSet/>
      <dgm:spPr/>
      <dgm:t>
        <a:bodyPr/>
        <a:lstStyle/>
        <a:p>
          <a:endParaRPr lang="hu-HU"/>
        </a:p>
      </dgm:t>
    </dgm:pt>
    <dgm:pt modelId="{D0448129-941D-44B1-89C0-023E0B7B465E}" type="sibTrans" cxnId="{AA499821-377D-40A9-AD46-375F6D807392}">
      <dgm:prSet/>
      <dgm:spPr/>
      <dgm:t>
        <a:bodyPr/>
        <a:lstStyle/>
        <a:p>
          <a:endParaRPr lang="hu-HU"/>
        </a:p>
      </dgm:t>
    </dgm:pt>
    <dgm:pt modelId="{6E38EB96-BA0B-4BA0-882B-245ED14896E6}" type="pres">
      <dgm:prSet presAssocID="{EC793517-50CE-42C0-9EC7-6E70BA0200F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5091C5F-15F2-4090-BAB2-61CACFE08313}" type="pres">
      <dgm:prSet presAssocID="{961D0470-6FEC-42B1-B0D6-33D968B395D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E5AB8C-FF8D-4A1C-8B40-57E098DCBFE3}" type="pres">
      <dgm:prSet presAssocID="{961D0470-6FEC-42B1-B0D6-33D968B395D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29DF1F-8677-44C8-A8A9-31BC78BDC095}" type="pres">
      <dgm:prSet presAssocID="{C7D0C8E3-3F3C-479A-A656-1F2E761B720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AD279-A67B-4765-A932-D591D3502015}" type="pres">
      <dgm:prSet presAssocID="{C7D0C8E3-3F3C-479A-A656-1F2E761B720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95003E-AB0D-4FF1-B622-7191BDC930A1}" type="pres">
      <dgm:prSet presAssocID="{25F728E7-2F88-406C-BE4B-50AA67106BC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162B6C-2393-414D-983E-EF7772A35496}" type="pres">
      <dgm:prSet presAssocID="{25F728E7-2F88-406C-BE4B-50AA67106BC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7E7D9D3-A7FF-4A56-9EB6-9510FC75D4D3}" type="presOf" srcId="{D9AC0099-19E7-4EA5-9101-3F7B48DBEE16}" destId="{8DE5AB8C-FF8D-4A1C-8B40-57E098DCBFE3}" srcOrd="0" destOrd="0" presId="urn:microsoft.com/office/officeart/2009/3/layout/IncreasingArrowsProcess"/>
    <dgm:cxn modelId="{64A8EF87-0058-4A61-8BCF-10F352FA6B20}" type="presOf" srcId="{1BC0D55B-1E6C-4D3F-95A0-837685BF7469}" destId="{1A162B6C-2393-414D-983E-EF7772A35496}" srcOrd="0" destOrd="0" presId="urn:microsoft.com/office/officeart/2009/3/layout/IncreasingArrowsProcess"/>
    <dgm:cxn modelId="{173DC3CD-FDB9-4C9E-804A-79C1FDD32788}" srcId="{EC793517-50CE-42C0-9EC7-6E70BA0200FF}" destId="{961D0470-6FEC-42B1-B0D6-33D968B395DD}" srcOrd="0" destOrd="0" parTransId="{565908F6-0684-4FD6-9034-5DC563673D80}" sibTransId="{55EC4243-67C5-4864-8EE8-06741EBAC017}"/>
    <dgm:cxn modelId="{63EE15E8-D41A-4832-8C89-A8EF91CCDEE7}" type="presOf" srcId="{2C81A341-0030-4368-89E1-835B3A72D171}" destId="{203AD279-A67B-4765-A932-D591D3502015}" srcOrd="0" destOrd="0" presId="urn:microsoft.com/office/officeart/2009/3/layout/IncreasingArrowsProcess"/>
    <dgm:cxn modelId="{90B5E19F-8AF7-4BA1-8F5C-68F3B7F28105}" type="presOf" srcId="{961D0470-6FEC-42B1-B0D6-33D968B395DD}" destId="{05091C5F-15F2-4090-BAB2-61CACFE08313}" srcOrd="0" destOrd="0" presId="urn:microsoft.com/office/officeart/2009/3/layout/IncreasingArrowsProcess"/>
    <dgm:cxn modelId="{412E634C-29D5-41BC-AF14-A011334939D8}" srcId="{EC793517-50CE-42C0-9EC7-6E70BA0200FF}" destId="{25F728E7-2F88-406C-BE4B-50AA67106BC8}" srcOrd="2" destOrd="0" parTransId="{AB6CA2D7-A3C6-440A-B36F-CD23CDD732A4}" sibTransId="{A729B440-135D-45D7-821D-209F583936EE}"/>
    <dgm:cxn modelId="{A2E0D8CE-1E5F-42AA-B5AE-25FA1DE55A63}" srcId="{961D0470-6FEC-42B1-B0D6-33D968B395DD}" destId="{D9AC0099-19E7-4EA5-9101-3F7B48DBEE16}" srcOrd="0" destOrd="0" parTransId="{F201096E-6067-4872-9191-546A18ED2685}" sibTransId="{9ACEC48C-AF16-4A4D-85A2-E4D883967AC1}"/>
    <dgm:cxn modelId="{C0BD732B-8221-4A0A-8666-A7665C83DD7E}" type="presOf" srcId="{25F728E7-2F88-406C-BE4B-50AA67106BC8}" destId="{AD95003E-AB0D-4FF1-B622-7191BDC930A1}" srcOrd="0" destOrd="0" presId="urn:microsoft.com/office/officeart/2009/3/layout/IncreasingArrowsProcess"/>
    <dgm:cxn modelId="{BE548C73-66A9-4A8F-B639-89D86B4FDA6B}" srcId="{C7D0C8E3-3F3C-479A-A656-1F2E761B7205}" destId="{2C81A341-0030-4368-89E1-835B3A72D171}" srcOrd="0" destOrd="0" parTransId="{BEB9821C-1E26-4FC9-9DBE-2771816518E3}" sibTransId="{17667817-D647-4486-8439-1F9D8E617293}"/>
    <dgm:cxn modelId="{825C471D-EBA4-4BA4-A1A7-5B9D9B346B50}" type="presOf" srcId="{C7D0C8E3-3F3C-479A-A656-1F2E761B7205}" destId="{1129DF1F-8677-44C8-A8A9-31BC78BDC095}" srcOrd="0" destOrd="0" presId="urn:microsoft.com/office/officeart/2009/3/layout/IncreasingArrowsProcess"/>
    <dgm:cxn modelId="{CDBC4E04-6B05-4609-9814-3DA93BBDF810}" srcId="{EC793517-50CE-42C0-9EC7-6E70BA0200FF}" destId="{C7D0C8E3-3F3C-479A-A656-1F2E761B7205}" srcOrd="1" destOrd="0" parTransId="{ED96F887-7CF4-48C8-8B96-CD19C0BF3401}" sibTransId="{07F1581D-FD49-4346-83D9-E194E038E5F5}"/>
    <dgm:cxn modelId="{AA499821-377D-40A9-AD46-375F6D807392}" srcId="{25F728E7-2F88-406C-BE4B-50AA67106BC8}" destId="{1BC0D55B-1E6C-4D3F-95A0-837685BF7469}" srcOrd="0" destOrd="0" parTransId="{86300CCA-7023-4C9C-BB9E-2AB70DB2EB43}" sibTransId="{D0448129-941D-44B1-89C0-023E0B7B465E}"/>
    <dgm:cxn modelId="{6B0486F3-737D-4CBC-986C-BC8D5EC3126D}" type="presOf" srcId="{EC793517-50CE-42C0-9EC7-6E70BA0200FF}" destId="{6E38EB96-BA0B-4BA0-882B-245ED14896E6}" srcOrd="0" destOrd="0" presId="urn:microsoft.com/office/officeart/2009/3/layout/IncreasingArrowsProcess"/>
    <dgm:cxn modelId="{77B1DF75-FB9E-4318-B9D2-D3733DE711E0}" type="presParOf" srcId="{6E38EB96-BA0B-4BA0-882B-245ED14896E6}" destId="{05091C5F-15F2-4090-BAB2-61CACFE08313}" srcOrd="0" destOrd="0" presId="urn:microsoft.com/office/officeart/2009/3/layout/IncreasingArrowsProcess"/>
    <dgm:cxn modelId="{622BE7F0-9173-4E28-83F2-3223848A0E78}" type="presParOf" srcId="{6E38EB96-BA0B-4BA0-882B-245ED14896E6}" destId="{8DE5AB8C-FF8D-4A1C-8B40-57E098DCBFE3}" srcOrd="1" destOrd="0" presId="urn:microsoft.com/office/officeart/2009/3/layout/IncreasingArrowsProcess"/>
    <dgm:cxn modelId="{AAE68DDC-2B74-4CE7-9133-E32A9CCB874B}" type="presParOf" srcId="{6E38EB96-BA0B-4BA0-882B-245ED14896E6}" destId="{1129DF1F-8677-44C8-A8A9-31BC78BDC095}" srcOrd="2" destOrd="0" presId="urn:microsoft.com/office/officeart/2009/3/layout/IncreasingArrowsProcess"/>
    <dgm:cxn modelId="{74B2DD02-A78E-43DB-9D32-27764A792390}" type="presParOf" srcId="{6E38EB96-BA0B-4BA0-882B-245ED14896E6}" destId="{203AD279-A67B-4765-A932-D591D3502015}" srcOrd="3" destOrd="0" presId="urn:microsoft.com/office/officeart/2009/3/layout/IncreasingArrowsProcess"/>
    <dgm:cxn modelId="{346BE624-A356-4E65-B1A1-BD0C6022FBDB}" type="presParOf" srcId="{6E38EB96-BA0B-4BA0-882B-245ED14896E6}" destId="{AD95003E-AB0D-4FF1-B622-7191BDC930A1}" srcOrd="4" destOrd="0" presId="urn:microsoft.com/office/officeart/2009/3/layout/IncreasingArrowsProcess"/>
    <dgm:cxn modelId="{CC30B2ED-53D8-42FB-A5D3-663C0767C816}" type="presParOf" srcId="{6E38EB96-BA0B-4BA0-882B-245ED14896E6}" destId="{1A162B6C-2393-414D-983E-EF7772A3549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A7AE8-27D5-49BD-8B6B-3250ED85BA76}">
      <dsp:nvSpPr>
        <dsp:cNvPr id="0" name=""/>
        <dsp:cNvSpPr/>
      </dsp:nvSpPr>
      <dsp:spPr>
        <a:xfrm>
          <a:off x="1510303" y="2002583"/>
          <a:ext cx="109537" cy="109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A8B0B-96BC-471F-B8BB-7BE67E5A9EB3}">
      <dsp:nvSpPr>
        <dsp:cNvPr id="0" name=""/>
        <dsp:cNvSpPr/>
      </dsp:nvSpPr>
      <dsp:spPr>
        <a:xfrm>
          <a:off x="1414348" y="2156355"/>
          <a:ext cx="109537" cy="109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66822-1983-4727-9583-40A31DFBEB4D}">
      <dsp:nvSpPr>
        <dsp:cNvPr id="0" name=""/>
        <dsp:cNvSpPr/>
      </dsp:nvSpPr>
      <dsp:spPr>
        <a:xfrm>
          <a:off x="1299991" y="2289489"/>
          <a:ext cx="109537" cy="109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DD0D5-AF66-43B5-82C9-9D7F2E60702E}">
      <dsp:nvSpPr>
        <dsp:cNvPr id="0" name=""/>
        <dsp:cNvSpPr/>
      </dsp:nvSpPr>
      <dsp:spPr>
        <a:xfrm>
          <a:off x="1436693" y="454974"/>
          <a:ext cx="109537" cy="109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56985-F3D3-4DA9-9EFE-BC83EA0589CE}">
      <dsp:nvSpPr>
        <dsp:cNvPr id="0" name=""/>
        <dsp:cNvSpPr/>
      </dsp:nvSpPr>
      <dsp:spPr>
        <a:xfrm>
          <a:off x="1583035" y="367768"/>
          <a:ext cx="109537" cy="109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C1674-8B0D-4750-A341-0FD5BB6976A9}">
      <dsp:nvSpPr>
        <dsp:cNvPr id="0" name=""/>
        <dsp:cNvSpPr/>
      </dsp:nvSpPr>
      <dsp:spPr>
        <a:xfrm>
          <a:off x="1728939" y="280563"/>
          <a:ext cx="109537" cy="109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C50CE-88A9-4889-8E05-9CA4BA570F50}">
      <dsp:nvSpPr>
        <dsp:cNvPr id="0" name=""/>
        <dsp:cNvSpPr/>
      </dsp:nvSpPr>
      <dsp:spPr>
        <a:xfrm>
          <a:off x="1874843" y="367768"/>
          <a:ext cx="109537" cy="109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96C43-9470-4D70-8275-65684758FADC}">
      <dsp:nvSpPr>
        <dsp:cNvPr id="0" name=""/>
        <dsp:cNvSpPr/>
      </dsp:nvSpPr>
      <dsp:spPr>
        <a:xfrm>
          <a:off x="2021185" y="454974"/>
          <a:ext cx="109537" cy="109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08C29-D434-4E73-B9D4-FBC1FB6EB0A7}">
      <dsp:nvSpPr>
        <dsp:cNvPr id="0" name=""/>
        <dsp:cNvSpPr/>
      </dsp:nvSpPr>
      <dsp:spPr>
        <a:xfrm>
          <a:off x="1728939" y="464567"/>
          <a:ext cx="109537" cy="109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A705E-3940-4A77-85C3-433BF2744D75}">
      <dsp:nvSpPr>
        <dsp:cNvPr id="0" name=""/>
        <dsp:cNvSpPr/>
      </dsp:nvSpPr>
      <dsp:spPr>
        <a:xfrm>
          <a:off x="1728939" y="648570"/>
          <a:ext cx="109537" cy="109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A6733-2981-422B-B3F2-5609EE4C72B5}">
      <dsp:nvSpPr>
        <dsp:cNvPr id="0" name=""/>
        <dsp:cNvSpPr/>
      </dsp:nvSpPr>
      <dsp:spPr>
        <a:xfrm>
          <a:off x="837742" y="2689592"/>
          <a:ext cx="2362504" cy="633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06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>
              <a:latin typeface="Cinzel" panose="020B0604020202020204" charset="-18"/>
            </a:rPr>
            <a:t>Ket. </a:t>
          </a:r>
          <a:r>
            <a:rPr lang="hu-HU" sz="2400" kern="1200" dirty="0">
              <a:latin typeface="Cinzel" panose="020B0604020202020204" charset="-18"/>
              <a:sym typeface="Wingdings" panose="05000000000000000000" pitchFamily="2" charset="2"/>
            </a:rPr>
            <a:t> Ákr.</a:t>
          </a:r>
          <a:endParaRPr lang="hu-HU" sz="2400" kern="1200" dirty="0">
            <a:latin typeface="Cinzel" panose="020B0604020202020204" charset="-18"/>
          </a:endParaRPr>
        </a:p>
      </dsp:txBody>
      <dsp:txXfrm>
        <a:off x="868676" y="2720526"/>
        <a:ext cx="2300636" cy="571826"/>
      </dsp:txXfrm>
    </dsp:sp>
    <dsp:sp modelId="{F5F3C42E-4D2B-4F39-8BAA-61C3D2F5D837}">
      <dsp:nvSpPr>
        <dsp:cNvPr id="0" name=""/>
        <dsp:cNvSpPr/>
      </dsp:nvSpPr>
      <dsp:spPr>
        <a:xfrm>
          <a:off x="182708" y="2068688"/>
          <a:ext cx="1095375" cy="10953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7A5C1-C835-42DA-96F4-BC4AC9B74440}">
      <dsp:nvSpPr>
        <dsp:cNvPr id="0" name=""/>
        <dsp:cNvSpPr/>
      </dsp:nvSpPr>
      <dsp:spPr>
        <a:xfrm>
          <a:off x="1836286" y="1450110"/>
          <a:ext cx="2362504" cy="633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06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>
              <a:latin typeface="Cinzel" panose="020B0604020202020204" charset="-18"/>
            </a:rPr>
            <a:t>&gt; 10 % </a:t>
          </a:r>
        </a:p>
      </dsp:txBody>
      <dsp:txXfrm>
        <a:off x="1867220" y="1481044"/>
        <a:ext cx="2300636" cy="571826"/>
      </dsp:txXfrm>
    </dsp:sp>
    <dsp:sp modelId="{208A2425-E5DC-4A11-B412-426F1532AD5B}">
      <dsp:nvSpPr>
        <dsp:cNvPr id="0" name=""/>
        <dsp:cNvSpPr/>
      </dsp:nvSpPr>
      <dsp:spPr>
        <a:xfrm>
          <a:off x="1181252" y="829206"/>
          <a:ext cx="1095375" cy="109530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91C5F-15F2-4090-BAB2-61CACFE08313}">
      <dsp:nvSpPr>
        <dsp:cNvPr id="0" name=""/>
        <dsp:cNvSpPr/>
      </dsp:nvSpPr>
      <dsp:spPr>
        <a:xfrm>
          <a:off x="0" y="551139"/>
          <a:ext cx="6096000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4094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>
              <a:latin typeface="Cinzel" panose="020B0604020202020204" charset="-18"/>
            </a:rPr>
            <a:t>megkötése</a:t>
          </a:r>
        </a:p>
      </dsp:txBody>
      <dsp:txXfrm>
        <a:off x="0" y="773091"/>
        <a:ext cx="5874048" cy="443905"/>
      </dsp:txXfrm>
    </dsp:sp>
    <dsp:sp modelId="{8DE5AB8C-FF8D-4A1C-8B40-57E098DCBFE3}">
      <dsp:nvSpPr>
        <dsp:cNvPr id="0" name=""/>
        <dsp:cNvSpPr/>
      </dsp:nvSpPr>
      <dsp:spPr>
        <a:xfrm>
          <a:off x="0" y="1235768"/>
          <a:ext cx="1877568" cy="1710248"/>
        </a:xfrm>
        <a:prstGeom prst="rect">
          <a:avLst/>
        </a:prstGeom>
        <a:blipFill rotWithShape="0">
          <a:blip xmlns:r="http://schemas.openxmlformats.org/officeDocument/2006/relationships" r:embed="rId1">
            <a:alphaModFix amt="28000"/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>
              <a:latin typeface="Cinzel" panose="020B0604020202020204" charset="-18"/>
            </a:rPr>
            <a:t>Inkább magánjogi jellegű</a:t>
          </a:r>
        </a:p>
      </dsp:txBody>
      <dsp:txXfrm>
        <a:off x="0" y="1235768"/>
        <a:ext cx="1877568" cy="1710248"/>
      </dsp:txXfrm>
    </dsp:sp>
    <dsp:sp modelId="{1129DF1F-8677-44C8-A8A9-31BC78BDC095}">
      <dsp:nvSpPr>
        <dsp:cNvPr id="0" name=""/>
        <dsp:cNvSpPr/>
      </dsp:nvSpPr>
      <dsp:spPr>
        <a:xfrm>
          <a:off x="1877568" y="847075"/>
          <a:ext cx="4218432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4094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>
              <a:latin typeface="Cinzel" panose="020B0604020202020204" charset="-18"/>
            </a:rPr>
            <a:t>módosítása</a:t>
          </a:r>
        </a:p>
      </dsp:txBody>
      <dsp:txXfrm>
        <a:off x="1877568" y="1069027"/>
        <a:ext cx="3996480" cy="443905"/>
      </dsp:txXfrm>
    </dsp:sp>
    <dsp:sp modelId="{203AD279-A67B-4765-A932-D591D3502015}">
      <dsp:nvSpPr>
        <dsp:cNvPr id="0" name=""/>
        <dsp:cNvSpPr/>
      </dsp:nvSpPr>
      <dsp:spPr>
        <a:xfrm>
          <a:off x="1877568" y="1531705"/>
          <a:ext cx="1877568" cy="1710248"/>
        </a:xfrm>
        <a:prstGeom prst="rect">
          <a:avLst/>
        </a:prstGeom>
        <a:blipFill dpi="0" rotWithShape="0">
          <a:blip xmlns:r="http://schemas.openxmlformats.org/officeDocument/2006/relationships" r:embed="rId1">
            <a:alphaModFix amt="49000"/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>
              <a:latin typeface="Cinzel" panose="020B0604020202020204" charset="-18"/>
            </a:rPr>
            <a:t>Inkább magánjogi jellegű</a:t>
          </a:r>
        </a:p>
      </dsp:txBody>
      <dsp:txXfrm>
        <a:off x="1877568" y="1531705"/>
        <a:ext cx="1877568" cy="1710248"/>
      </dsp:txXfrm>
    </dsp:sp>
    <dsp:sp modelId="{AD95003E-AB0D-4FF1-B622-7191BDC930A1}">
      <dsp:nvSpPr>
        <dsp:cNvPr id="0" name=""/>
        <dsp:cNvSpPr/>
      </dsp:nvSpPr>
      <dsp:spPr>
        <a:xfrm>
          <a:off x="3755136" y="1143012"/>
          <a:ext cx="2340864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4094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>
              <a:latin typeface="Cinzel" panose="020B0604020202020204" charset="-18"/>
            </a:rPr>
            <a:t>szerződésszegés</a:t>
          </a:r>
        </a:p>
      </dsp:txBody>
      <dsp:txXfrm>
        <a:off x="3755136" y="1364964"/>
        <a:ext cx="2118912" cy="443905"/>
      </dsp:txXfrm>
    </dsp:sp>
    <dsp:sp modelId="{1A162B6C-2393-414D-983E-EF7772A35496}">
      <dsp:nvSpPr>
        <dsp:cNvPr id="0" name=""/>
        <dsp:cNvSpPr/>
      </dsp:nvSpPr>
      <dsp:spPr>
        <a:xfrm>
          <a:off x="3755136" y="1827641"/>
          <a:ext cx="1877568" cy="1685219"/>
        </a:xfrm>
        <a:prstGeom prst="rect">
          <a:avLst/>
        </a:prstGeom>
        <a:blipFill dpi="0" rotWithShape="0">
          <a:blip xmlns:r="http://schemas.openxmlformats.org/officeDocument/2006/relationships" r:embed="rId1">
            <a:alphaModFix amt="28000"/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>
              <a:latin typeface="Cinzel" panose="020B0604020202020204" charset="-18"/>
            </a:rPr>
            <a:t>Erősen közjogi színezetű</a:t>
          </a:r>
        </a:p>
      </dsp:txBody>
      <dsp:txXfrm>
        <a:off x="3755136" y="1827641"/>
        <a:ext cx="1877568" cy="1685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e5fa41ca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e5fa41ca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a7d7d79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a7d7d79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a7d7d7565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a7d7d7565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a7d7d7565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a7d7d7565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62850" y="1053450"/>
            <a:ext cx="8493600" cy="25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0600" y="1281300"/>
            <a:ext cx="4315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99150" y="3727325"/>
            <a:ext cx="43158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465025" y="887850"/>
            <a:ext cx="10878900" cy="28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/>
          <p:nvPr/>
        </p:nvSpPr>
        <p:spPr>
          <a:xfrm rot="-5400000">
            <a:off x="7835725" y="1648675"/>
            <a:ext cx="18066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13225" y="1387250"/>
            <a:ext cx="7717500" cy="3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/>
        </p:nvSpPr>
        <p:spPr>
          <a:xfrm>
            <a:off x="3692050" y="0"/>
            <a:ext cx="6022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3480675" y="-155000"/>
            <a:ext cx="5663400" cy="550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968225" y="572350"/>
            <a:ext cx="332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4444650" y="572350"/>
            <a:ext cx="59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4968294" y="1082675"/>
            <a:ext cx="332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3"/>
          </p:nvPr>
        </p:nvSpPr>
        <p:spPr>
          <a:xfrm>
            <a:off x="4968225" y="1586050"/>
            <a:ext cx="332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4" hasCustomPrompt="1"/>
          </p:nvPr>
        </p:nvSpPr>
        <p:spPr>
          <a:xfrm>
            <a:off x="4444650" y="1586050"/>
            <a:ext cx="59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5"/>
          </p:nvPr>
        </p:nvSpPr>
        <p:spPr>
          <a:xfrm>
            <a:off x="4968294" y="2096375"/>
            <a:ext cx="332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6"/>
          </p:nvPr>
        </p:nvSpPr>
        <p:spPr>
          <a:xfrm>
            <a:off x="4968225" y="2599750"/>
            <a:ext cx="332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7" hasCustomPrompt="1"/>
          </p:nvPr>
        </p:nvSpPr>
        <p:spPr>
          <a:xfrm>
            <a:off x="4444650" y="2599750"/>
            <a:ext cx="59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8"/>
          </p:nvPr>
        </p:nvSpPr>
        <p:spPr>
          <a:xfrm>
            <a:off x="4968294" y="3110075"/>
            <a:ext cx="332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9"/>
          </p:nvPr>
        </p:nvSpPr>
        <p:spPr>
          <a:xfrm>
            <a:off x="4968225" y="3613450"/>
            <a:ext cx="3325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3" hasCustomPrompt="1"/>
          </p:nvPr>
        </p:nvSpPr>
        <p:spPr>
          <a:xfrm>
            <a:off x="4444650" y="3613450"/>
            <a:ext cx="59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4"/>
          </p:nvPr>
        </p:nvSpPr>
        <p:spPr>
          <a:xfrm>
            <a:off x="4968294" y="4123775"/>
            <a:ext cx="332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713225" y="1053450"/>
            <a:ext cx="8493600" cy="25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866875" y="38443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1458150" y="14374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-196225" y="887850"/>
            <a:ext cx="10878900" cy="28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 txBox="1"/>
          <p:nvPr/>
        </p:nvSpPr>
        <p:spPr>
          <a:xfrm rot="-5400000">
            <a:off x="-450250" y="2414300"/>
            <a:ext cx="16269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/>
          <p:nvPr/>
        </p:nvSpPr>
        <p:spPr>
          <a:xfrm>
            <a:off x="3692050" y="0"/>
            <a:ext cx="6022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3480675" y="-155000"/>
            <a:ext cx="5663400" cy="550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-62850" y="611712"/>
            <a:ext cx="8493600" cy="389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3"/>
          <p:cNvSpPr/>
          <p:nvPr/>
        </p:nvSpPr>
        <p:spPr>
          <a:xfrm>
            <a:off x="-465025" y="354450"/>
            <a:ext cx="10878900" cy="44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inzel"/>
              <a:buNone/>
              <a:defRPr sz="27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3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63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gczzs@uni-miskolc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mailto:jogcze@uni-miskolc.h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>
            <a:spLocks noGrp="1"/>
          </p:cNvSpPr>
          <p:nvPr>
            <p:ph type="ctrTitle"/>
          </p:nvPr>
        </p:nvSpPr>
        <p:spPr>
          <a:xfrm>
            <a:off x="690600" y="1281300"/>
            <a:ext cx="4315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Van-e Jövője a hatósági szerződésnek?</a:t>
            </a:r>
            <a:endParaRPr sz="2800" dirty="0"/>
          </a:p>
        </p:txBody>
      </p:sp>
      <p:sp>
        <p:nvSpPr>
          <p:cNvPr id="296" name="Google Shape;296;p37"/>
          <p:cNvSpPr txBox="1">
            <a:spLocks noGrp="1"/>
          </p:cNvSpPr>
          <p:nvPr>
            <p:ph type="subTitle" idx="1"/>
          </p:nvPr>
        </p:nvSpPr>
        <p:spPr>
          <a:xfrm>
            <a:off x="699150" y="4118518"/>
            <a:ext cx="6207172" cy="94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Témavezető: Czékmann Zsolt (</a:t>
            </a:r>
            <a:r>
              <a:rPr lang="hu-HU" dirty="0">
                <a:hlinkClick r:id="rId3"/>
              </a:rPr>
              <a:t>jogczzs@uni-miskolc.hu</a:t>
            </a:r>
            <a:r>
              <a:rPr lang="hu-HU" dirty="0"/>
              <a:t>)</a:t>
            </a:r>
          </a:p>
          <a:p>
            <a:pPr marL="0" indent="0"/>
            <a:r>
              <a:rPr lang="hu-HU" dirty="0"/>
              <a:t>Készítette: Marczisné Czibrik Eszter (</a:t>
            </a:r>
            <a:r>
              <a:rPr lang="hu-HU" dirty="0">
                <a:hlinkClick r:id="rId4"/>
              </a:rPr>
              <a:t>jogcze@uni-miskolc.hu</a:t>
            </a:r>
            <a:r>
              <a:rPr lang="hu-HU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ép 2" descr="A képen szöveg, dokumentum látható&#10;&#10;Automatikusan generált leírás">
            <a:extLst>
              <a:ext uri="{FF2B5EF4-FFF2-40B4-BE49-F238E27FC236}">
                <a16:creationId xmlns:a16="http://schemas.microsoft.com/office/drawing/2014/main" id="{0DECA082-B0EE-9366-38DD-5D21B5D8641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 flipH="1">
            <a:off x="4330064" y="1414805"/>
            <a:ext cx="3794377" cy="1785589"/>
          </a:xfrm>
          <a:prstGeom prst="rect">
            <a:avLst/>
          </a:prstGeom>
        </p:spPr>
      </p:pic>
      <p:sp>
        <p:nvSpPr>
          <p:cNvPr id="4" name="Google Shape;388;p46">
            <a:extLst>
              <a:ext uri="{FF2B5EF4-FFF2-40B4-BE49-F238E27FC236}">
                <a16:creationId xmlns:a16="http://schemas.microsoft.com/office/drawing/2014/main" id="{E7097B2A-FB83-4F65-AD6B-30FF5BA2BE19}"/>
              </a:ext>
            </a:extLst>
          </p:cNvPr>
          <p:cNvSpPr txBox="1"/>
          <p:nvPr/>
        </p:nvSpPr>
        <p:spPr>
          <a:xfrm>
            <a:off x="8453400" y="964350"/>
            <a:ext cx="538200" cy="160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" name="Google Shape;296;p37">
            <a:extLst>
              <a:ext uri="{FF2B5EF4-FFF2-40B4-BE49-F238E27FC236}">
                <a16:creationId xmlns:a16="http://schemas.microsoft.com/office/drawing/2014/main" id="{EE204399-BF43-0E79-9775-35C7034014D3}"/>
              </a:ext>
            </a:extLst>
          </p:cNvPr>
          <p:cNvSpPr txBox="1">
            <a:spLocks/>
          </p:cNvSpPr>
          <p:nvPr/>
        </p:nvSpPr>
        <p:spPr>
          <a:xfrm>
            <a:off x="699150" y="80847"/>
            <a:ext cx="4973104" cy="80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attrocento"/>
              <a:buNone/>
              <a:defRPr sz="16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attrocento"/>
              <a:buNone/>
              <a:defRPr sz="2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attrocento"/>
              <a:buNone/>
              <a:defRPr sz="2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attrocento"/>
              <a:buNone/>
              <a:defRPr sz="2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attrocento"/>
              <a:buNone/>
              <a:defRPr sz="2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attrocento"/>
              <a:buNone/>
              <a:defRPr sz="2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attrocento"/>
              <a:buNone/>
              <a:defRPr sz="2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attrocento"/>
              <a:buNone/>
              <a:defRPr sz="2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attrocento"/>
              <a:buNone/>
              <a:defRPr sz="2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indent="0"/>
            <a:r>
              <a:rPr lang="hu-HU" dirty="0"/>
              <a:t>2022. november 11. </a:t>
            </a:r>
          </a:p>
          <a:p>
            <a:pPr marL="0" indent="0"/>
            <a:r>
              <a:rPr lang="hu-HU" dirty="0"/>
              <a:t>II. Országos Közigazgatástudományi Találkozó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„közigazgatás” és „szerződés”</a:t>
            </a:r>
            <a:endParaRPr dirty="0"/>
          </a:p>
        </p:txBody>
      </p:sp>
      <p:sp>
        <p:nvSpPr>
          <p:cNvPr id="382" name="Google Shape;382;p46"/>
          <p:cNvSpPr/>
          <p:nvPr/>
        </p:nvSpPr>
        <p:spPr>
          <a:xfrm>
            <a:off x="1983198" y="1829279"/>
            <a:ext cx="2399400" cy="926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közhatalom, hierarchia, alá-fölérendeltség …</a:t>
            </a:r>
            <a:endParaRPr dirty="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83" name="Google Shape;383;p46"/>
          <p:cNvSpPr/>
          <p:nvPr/>
        </p:nvSpPr>
        <p:spPr>
          <a:xfrm>
            <a:off x="4761403" y="1829279"/>
            <a:ext cx="2399400" cy="926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diszpozitivitás, mellérendeltség …</a:t>
            </a:r>
            <a:endParaRPr dirty="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84" name="Google Shape;384;p46"/>
          <p:cNvSpPr/>
          <p:nvPr/>
        </p:nvSpPr>
        <p:spPr>
          <a:xfrm>
            <a:off x="3372275" y="2659966"/>
            <a:ext cx="2399400" cy="9267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Közigazgatási szerződések</a:t>
            </a:r>
            <a:endParaRPr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85" name="Google Shape;385;p46"/>
          <p:cNvSpPr/>
          <p:nvPr/>
        </p:nvSpPr>
        <p:spPr>
          <a:xfrm>
            <a:off x="3372275" y="3757652"/>
            <a:ext cx="2399400" cy="926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rPr>
              <a:t>HATÓSÁGI SZERZŐDÉS</a:t>
            </a:r>
            <a:endParaRPr dirty="0">
              <a:solidFill>
                <a:schemeClr val="accen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88" name="Google Shape;388;p46"/>
          <p:cNvSpPr txBox="1"/>
          <p:nvPr/>
        </p:nvSpPr>
        <p:spPr>
          <a:xfrm>
            <a:off x="166275" y="2953952"/>
            <a:ext cx="1358400" cy="160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89" name="Google Shape;389;p46"/>
          <p:cNvSpPr/>
          <p:nvPr/>
        </p:nvSpPr>
        <p:spPr>
          <a:xfrm>
            <a:off x="4340525" y="2321579"/>
            <a:ext cx="462900" cy="434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6"/>
          <p:cNvSpPr txBox="1"/>
          <p:nvPr/>
        </p:nvSpPr>
        <p:spPr>
          <a:xfrm>
            <a:off x="4771540" y="1485572"/>
            <a:ext cx="2379126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Szerződés</a:t>
            </a:r>
            <a:endParaRPr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93" name="Google Shape;393;p46"/>
          <p:cNvSpPr txBox="1"/>
          <p:nvPr/>
        </p:nvSpPr>
        <p:spPr>
          <a:xfrm>
            <a:off x="1987433" y="1480405"/>
            <a:ext cx="23994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Közigazgatás</a:t>
            </a:r>
            <a:endParaRPr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" name="Google Shape;389;p46">
            <a:extLst>
              <a:ext uri="{FF2B5EF4-FFF2-40B4-BE49-F238E27FC236}">
                <a16:creationId xmlns:a16="http://schemas.microsoft.com/office/drawing/2014/main" id="{608A3E96-E753-75FC-E020-5BF21C4220A7}"/>
              </a:ext>
            </a:extLst>
          </p:cNvPr>
          <p:cNvSpPr/>
          <p:nvPr/>
        </p:nvSpPr>
        <p:spPr>
          <a:xfrm>
            <a:off x="4340525" y="3454959"/>
            <a:ext cx="462900" cy="434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8;p46">
            <a:extLst>
              <a:ext uri="{FF2B5EF4-FFF2-40B4-BE49-F238E27FC236}">
                <a16:creationId xmlns:a16="http://schemas.microsoft.com/office/drawing/2014/main" id="{2E5DE5A1-18AE-B1E6-058F-EBEDA10018B3}"/>
              </a:ext>
            </a:extLst>
          </p:cNvPr>
          <p:cNvSpPr txBox="1"/>
          <p:nvPr/>
        </p:nvSpPr>
        <p:spPr>
          <a:xfrm>
            <a:off x="99750" y="1993832"/>
            <a:ext cx="547950" cy="160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08" name="Google Shape;308;p39"/>
          <p:cNvSpPr txBox="1">
            <a:spLocks noGrp="1"/>
          </p:cNvSpPr>
          <p:nvPr>
            <p:ph type="title"/>
          </p:nvPr>
        </p:nvSpPr>
        <p:spPr>
          <a:xfrm>
            <a:off x="3866875" y="38443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—</a:t>
            </a:r>
            <a:r>
              <a:rPr lang="hu-HU" sz="2400" dirty="0"/>
              <a:t>Valló József, 1939</a:t>
            </a:r>
            <a:endParaRPr sz="2400" dirty="0"/>
          </a:p>
        </p:txBody>
      </p:sp>
      <p:sp>
        <p:nvSpPr>
          <p:cNvPr id="309" name="Google Shape;309;p39"/>
          <p:cNvSpPr txBox="1">
            <a:spLocks noGrp="1"/>
          </p:cNvSpPr>
          <p:nvPr>
            <p:ph type="subTitle" idx="1"/>
          </p:nvPr>
        </p:nvSpPr>
        <p:spPr>
          <a:xfrm>
            <a:off x="1097280" y="1127760"/>
            <a:ext cx="7795260" cy="2392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effectLst/>
                <a:latin typeface="Cinzel" panose="020B0604020202020204" charset="-18"/>
                <a:ea typeface="Calibri" panose="020F0502020204030204" pitchFamily="34" charset="0"/>
              </a:rPr>
              <a:t>„</a:t>
            </a:r>
            <a:r>
              <a:rPr lang="hu-HU" sz="1800" i="1" dirty="0">
                <a:effectLst/>
                <a:latin typeface="Cinzel" panose="020B0604020202020204" charset="-18"/>
                <a:ea typeface="Calibri" panose="020F0502020204030204" pitchFamily="34" charset="0"/>
              </a:rPr>
              <a:t>A magyar jogász számára talán legmeglepőbb és legtanulságosabb a közigazgatási szerződések elmélete, amelynek alapgondolata az, hogy a </a:t>
            </a:r>
            <a:r>
              <a:rPr lang="hu-HU" sz="1800" i="1" dirty="0" err="1">
                <a:effectLst/>
                <a:latin typeface="Cinzel" panose="020B0604020202020204" charset="-18"/>
                <a:ea typeface="Calibri" panose="020F0502020204030204" pitchFamily="34" charset="0"/>
              </a:rPr>
              <a:t>szóbanforgó</a:t>
            </a:r>
            <a:r>
              <a:rPr lang="hu-HU" sz="1800" i="1" dirty="0">
                <a:effectLst/>
                <a:latin typeface="Cinzel" panose="020B0604020202020204" charset="-18"/>
                <a:ea typeface="Calibri" panose="020F0502020204030204" pitchFamily="34" charset="0"/>
              </a:rPr>
              <a:t> szerződések nem tartoznak bele a polgári törvénykönyvből ismert egyik szerződéstípusba sem, hanem </a:t>
            </a:r>
            <a:r>
              <a:rPr lang="hu-HU" sz="1800" i="1" dirty="0" err="1">
                <a:effectLst/>
                <a:latin typeface="Cinzel" panose="020B0604020202020204" charset="-18"/>
                <a:ea typeface="Calibri" panose="020F0502020204030204" pitchFamily="34" charset="0"/>
              </a:rPr>
              <a:t>sui</a:t>
            </a:r>
            <a:r>
              <a:rPr lang="hu-HU" sz="1800" i="1" dirty="0">
                <a:effectLst/>
                <a:latin typeface="Cinzel" panose="020B0604020202020204" charset="-18"/>
                <a:ea typeface="Calibri" panose="020F0502020204030204" pitchFamily="34" charset="0"/>
              </a:rPr>
              <a:t> generis ügyletek, amelyekre nem a magánjog, hanem a service </a:t>
            </a:r>
            <a:r>
              <a:rPr lang="hu-HU" sz="1800" i="1" dirty="0" err="1">
                <a:effectLst/>
                <a:latin typeface="Cinzel" panose="020B0604020202020204" charset="-18"/>
                <a:ea typeface="Calibri" panose="020F0502020204030204" pitchFamily="34" charset="0"/>
              </a:rPr>
              <a:t>public</a:t>
            </a:r>
            <a:r>
              <a:rPr lang="hu-HU" sz="1800" i="1" dirty="0">
                <a:effectLst/>
                <a:latin typeface="Cinzel" panose="020B0604020202020204" charset="-18"/>
                <a:ea typeface="Calibri" panose="020F0502020204030204" pitchFamily="34" charset="0"/>
              </a:rPr>
              <a:t> joga alkalmazandó.”</a:t>
            </a:r>
            <a:endParaRPr lang="en-US" dirty="0">
              <a:latin typeface="Cinzel" panose="020B0604020202020204" charset="-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effectLst/>
                <a:latin typeface="Cinzel" panose="020B0604020202020204" charset="-18"/>
                <a:ea typeface="Calibri" panose="020F0502020204030204" pitchFamily="34" charset="0"/>
              </a:rPr>
              <a:t>„ … </a:t>
            </a:r>
            <a:r>
              <a:rPr lang="hu-HU" sz="1600" i="1" dirty="0">
                <a:effectLst/>
                <a:latin typeface="Cinzel" panose="020B0604020202020204" charset="-18"/>
                <a:ea typeface="Calibri" panose="020F0502020204030204" pitchFamily="34" charset="0"/>
              </a:rPr>
              <a:t>Annak révén ugyanis gyakran többet lehet elérni, mint amennyit hatósági határozatok nyomán ki lehetne kényszeríteni</a:t>
            </a:r>
            <a:r>
              <a:rPr lang="hu-HU" sz="1600" dirty="0">
                <a:effectLst/>
                <a:latin typeface="Cinzel" panose="020B0604020202020204" charset="-18"/>
                <a:ea typeface="Calibri" panose="020F0502020204030204" pitchFamily="34" charset="0"/>
              </a:rPr>
              <a:t>.”</a:t>
            </a:r>
            <a:endParaRPr sz="2400" dirty="0">
              <a:latin typeface="Cinzel" panose="020B0604020202020204" charset="-18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6B96CF8-335D-ADE9-8864-CCD355D41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531210"/>
              </p:ext>
            </p:extLst>
          </p:nvPr>
        </p:nvGraphicFramePr>
        <p:xfrm>
          <a:off x="190501" y="1387250"/>
          <a:ext cx="4381500" cy="360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Google Shape;388;p46">
            <a:extLst>
              <a:ext uri="{FF2B5EF4-FFF2-40B4-BE49-F238E27FC236}">
                <a16:creationId xmlns:a16="http://schemas.microsoft.com/office/drawing/2014/main" id="{4109F13B-B5C5-69E0-A7A5-CA522A13FDE9}"/>
              </a:ext>
            </a:extLst>
          </p:cNvPr>
          <p:cNvSpPr txBox="1"/>
          <p:nvPr/>
        </p:nvSpPr>
        <p:spPr>
          <a:xfrm>
            <a:off x="117120" y="3001250"/>
            <a:ext cx="538200" cy="160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" name="Google Shape;724;p63">
            <a:extLst>
              <a:ext uri="{FF2B5EF4-FFF2-40B4-BE49-F238E27FC236}">
                <a16:creationId xmlns:a16="http://schemas.microsoft.com/office/drawing/2014/main" id="{B54CD95C-6CFC-7F49-9E7D-B6954B46FF65}"/>
              </a:ext>
            </a:extLst>
          </p:cNvPr>
          <p:cNvSpPr txBox="1">
            <a:spLocks/>
          </p:cNvSpPr>
          <p:nvPr/>
        </p:nvSpPr>
        <p:spPr>
          <a:xfrm>
            <a:off x="4807900" y="1719150"/>
            <a:ext cx="340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600" dirty="0">
                <a:solidFill>
                  <a:schemeClr val="tx1"/>
                </a:solidFill>
                <a:latin typeface="Cinzel" panose="020B0604020202020204" charset="-18"/>
              </a:rPr>
              <a:t>Hatósági szerződés</a:t>
            </a:r>
            <a:endParaRPr lang="hu-HU" dirty="0">
              <a:solidFill>
                <a:schemeClr val="tx1"/>
              </a:solidFill>
              <a:latin typeface="Cinzel" panose="020B0604020202020204" charset="-18"/>
            </a:endParaRPr>
          </a:p>
        </p:txBody>
      </p:sp>
      <p:sp>
        <p:nvSpPr>
          <p:cNvPr id="5" name="Google Shape;723;p63">
            <a:extLst>
              <a:ext uri="{FF2B5EF4-FFF2-40B4-BE49-F238E27FC236}">
                <a16:creationId xmlns:a16="http://schemas.microsoft.com/office/drawing/2014/main" id="{DD1A93DA-F3FC-2BF7-2ACE-003024D58F69}"/>
              </a:ext>
            </a:extLst>
          </p:cNvPr>
          <p:cNvSpPr txBox="1">
            <a:spLocks/>
          </p:cNvSpPr>
          <p:nvPr/>
        </p:nvSpPr>
        <p:spPr>
          <a:xfrm>
            <a:off x="4807900" y="2294325"/>
            <a:ext cx="3400200" cy="18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ctr"/>
            <a:r>
              <a:rPr lang="hu-HU" dirty="0">
                <a:solidFill>
                  <a:schemeClr val="tx1"/>
                </a:solidFill>
                <a:latin typeface="Cinzel" panose="020B0604020202020204" charset="-18"/>
              </a:rPr>
              <a:t>A hatósági szerződés az Ákr.-ben nevesített együttműködés elvének döntési formában történő </a:t>
            </a:r>
            <a:r>
              <a:rPr lang="hu-HU" dirty="0" err="1">
                <a:solidFill>
                  <a:schemeClr val="tx1"/>
                </a:solidFill>
                <a:latin typeface="Cinzel" panose="020B0604020202020204" charset="-18"/>
              </a:rPr>
              <a:t>realizálódása</a:t>
            </a:r>
            <a:r>
              <a:rPr lang="hu-HU" dirty="0">
                <a:solidFill>
                  <a:schemeClr val="tx1"/>
                </a:solidFill>
                <a:latin typeface="Cinzel" panose="020B0604020202020204" charset="-18"/>
              </a:rPr>
              <a:t>.</a:t>
            </a:r>
            <a:endParaRPr lang="en-US" dirty="0">
              <a:solidFill>
                <a:schemeClr val="tx1"/>
              </a:solidFill>
              <a:latin typeface="Cinzel" panose="020B0604020202020204" charset="-18"/>
            </a:endParaRPr>
          </a:p>
        </p:txBody>
      </p:sp>
      <p:cxnSp>
        <p:nvCxnSpPr>
          <p:cNvPr id="6" name="Google Shape;718;p63">
            <a:extLst>
              <a:ext uri="{FF2B5EF4-FFF2-40B4-BE49-F238E27FC236}">
                <a16:creationId xmlns:a16="http://schemas.microsoft.com/office/drawing/2014/main" id="{32CD41AC-5311-1550-B687-B0BBA366EC32}"/>
              </a:ext>
            </a:extLst>
          </p:cNvPr>
          <p:cNvCxnSpPr/>
          <p:nvPr/>
        </p:nvCxnSpPr>
        <p:spPr>
          <a:xfrm>
            <a:off x="4798900" y="2255650"/>
            <a:ext cx="341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AE91E7-7414-9415-A26C-133D79DF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Határozat vagy szerződés?</a:t>
            </a:r>
          </a:p>
        </p:txBody>
      </p:sp>
      <p:sp>
        <p:nvSpPr>
          <p:cNvPr id="4" name="Google Shape;388;p46">
            <a:extLst>
              <a:ext uri="{FF2B5EF4-FFF2-40B4-BE49-F238E27FC236}">
                <a16:creationId xmlns:a16="http://schemas.microsoft.com/office/drawing/2014/main" id="{1A212B8F-6996-DBE5-F899-5C2545B23856}"/>
              </a:ext>
            </a:extLst>
          </p:cNvPr>
          <p:cNvSpPr txBox="1"/>
          <p:nvPr/>
        </p:nvSpPr>
        <p:spPr>
          <a:xfrm>
            <a:off x="71400" y="3001250"/>
            <a:ext cx="538200" cy="160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A73116-E684-FE36-CEB7-1469C908A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15094"/>
              </p:ext>
            </p:extLst>
          </p:nvPr>
        </p:nvGraphicFramePr>
        <p:xfrm>
          <a:off x="1523975" y="9692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49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>
            <a:spLocks noGrp="1"/>
          </p:cNvSpPr>
          <p:nvPr>
            <p:ph type="title" idx="3"/>
          </p:nvPr>
        </p:nvSpPr>
        <p:spPr>
          <a:xfrm>
            <a:off x="3810000" y="2986925"/>
            <a:ext cx="5186400" cy="1423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Köszönöm a megtisztelő Figyelmüket!</a:t>
            </a:r>
            <a:endParaRPr sz="2400" dirty="0"/>
          </a:p>
        </p:txBody>
      </p:sp>
      <p:cxnSp>
        <p:nvCxnSpPr>
          <p:cNvPr id="327" name="Google Shape;327;p40"/>
          <p:cNvCxnSpPr/>
          <p:nvPr/>
        </p:nvCxnSpPr>
        <p:spPr>
          <a:xfrm flipH="1">
            <a:off x="3992880" y="4403575"/>
            <a:ext cx="3017400" cy="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88;p46">
            <a:extLst>
              <a:ext uri="{FF2B5EF4-FFF2-40B4-BE49-F238E27FC236}">
                <a16:creationId xmlns:a16="http://schemas.microsoft.com/office/drawing/2014/main" id="{67BA5592-42BF-55CD-DBFB-24BE38EC8C7C}"/>
              </a:ext>
            </a:extLst>
          </p:cNvPr>
          <p:cNvSpPr txBox="1"/>
          <p:nvPr/>
        </p:nvSpPr>
        <p:spPr>
          <a:xfrm>
            <a:off x="147600" y="3110075"/>
            <a:ext cx="538200" cy="160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rean Simple Style Consulting toolkit by Slidesgo">
  <a:themeElements>
    <a:clrScheme name="Simple Light">
      <a:dk1>
        <a:srgbClr val="806248"/>
      </a:dk1>
      <a:lt1>
        <a:srgbClr val="FFFFFF"/>
      </a:lt1>
      <a:dk2>
        <a:srgbClr val="A29B92"/>
      </a:dk2>
      <a:lt2>
        <a:srgbClr val="EEEEEE"/>
      </a:lt2>
      <a:accent1>
        <a:srgbClr val="EFE6DE"/>
      </a:accent1>
      <a:accent2>
        <a:srgbClr val="F9F4F0"/>
      </a:accent2>
      <a:accent3>
        <a:srgbClr val="E9DBCF"/>
      </a:accent3>
      <a:accent4>
        <a:srgbClr val="FFFFFF"/>
      </a:accent4>
      <a:accent5>
        <a:srgbClr val="FFFFFF"/>
      </a:accent5>
      <a:accent6>
        <a:srgbClr val="FFFFFF"/>
      </a:accent6>
      <a:hlink>
        <a:srgbClr val="8062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174</Words>
  <Application>Microsoft Office PowerPoint</Application>
  <PresentationFormat>Diavetítés a képernyőre (16:9 oldalarány)</PresentationFormat>
  <Paragraphs>28</Paragraphs>
  <Slides>6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Wingdings</vt:lpstr>
      <vt:lpstr>Cinzel</vt:lpstr>
      <vt:lpstr>Quattrocento</vt:lpstr>
      <vt:lpstr>Calibri</vt:lpstr>
      <vt:lpstr>Korean Simple Style Consulting toolkit by Slidesgo</vt:lpstr>
      <vt:lpstr>Van-e Jövője a hatósági szerződésnek?</vt:lpstr>
      <vt:lpstr>„közigazgatás” és „szerződés”</vt:lpstr>
      <vt:lpstr>—Valló József, 1939</vt:lpstr>
      <vt:lpstr>„ … Annak révén ugyanis gyakran többet lehet elérni, mint amennyit hatósági határozatok nyomán ki lehetne kényszeríteni.”</vt:lpstr>
      <vt:lpstr>Határozat vagy szerződés?</vt:lpstr>
      <vt:lpstr>Köszönöm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Van-e Jövője a hatósági szerződésnek?</dc:title>
  <dc:creator>Pokorádi Márta dr.</dc:creator>
  <cp:lastModifiedBy>IJIG</cp:lastModifiedBy>
  <cp:revision>5</cp:revision>
  <dcterms:modified xsi:type="dcterms:W3CDTF">2022-11-18T10:05:14Z</dcterms:modified>
</cp:coreProperties>
</file>